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</p:sldIdLst>
  <p:sldSz cx="18288000" cy="10287000"/>
  <p:notesSz cx="6858000" cy="9144000"/>
  <p:embeddedFontLst>
    <p:embeddedFont>
      <p:font typeface="Jua" panose="02020500000000000000" charset="-127"/>
      <p:regular r:id="rId23"/>
    </p:embeddedFont>
    <p:embeddedFont>
      <p:font typeface="可画动感隶书" panose="02020500000000000000" charset="-122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芫荽" pitchFamily="2" charset="-12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86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61" t="-23305" r="-14326" b="-45461"/>
            </a:stretch>
          </a:blipFill>
        </p:spPr>
      </p:sp>
      <p:sp>
        <p:nvSpPr>
          <p:cNvPr id="3" name="Freeform 3"/>
          <p:cNvSpPr/>
          <p:nvPr/>
        </p:nvSpPr>
        <p:spPr>
          <a:xfrm rot="246195">
            <a:off x="-3413173" y="8091216"/>
            <a:ext cx="25114346" cy="5901871"/>
          </a:xfrm>
          <a:custGeom>
            <a:avLst/>
            <a:gdLst/>
            <a:ahLst/>
            <a:cxnLst/>
            <a:rect l="l" t="t" r="r" b="b"/>
            <a:pathLst>
              <a:path w="25114346" h="5901871">
                <a:moveTo>
                  <a:pt x="0" y="0"/>
                </a:moveTo>
                <a:lnTo>
                  <a:pt x="25114346" y="0"/>
                </a:lnTo>
                <a:lnTo>
                  <a:pt x="25114346" y="5901872"/>
                </a:lnTo>
                <a:lnTo>
                  <a:pt x="0" y="5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40202">
            <a:off x="595264" y="7254389"/>
            <a:ext cx="1938314" cy="2202629"/>
          </a:xfrm>
          <a:custGeom>
            <a:avLst/>
            <a:gdLst/>
            <a:ahLst/>
            <a:cxnLst/>
            <a:rect l="l" t="t" r="r" b="b"/>
            <a:pathLst>
              <a:path w="1938314" h="2202629">
                <a:moveTo>
                  <a:pt x="0" y="0"/>
                </a:moveTo>
                <a:lnTo>
                  <a:pt x="1938314" y="0"/>
                </a:lnTo>
                <a:lnTo>
                  <a:pt x="1938314" y="2202629"/>
                </a:lnTo>
                <a:lnTo>
                  <a:pt x="0" y="22026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242740">
            <a:off x="2980167" y="7040450"/>
            <a:ext cx="1834607" cy="2202629"/>
          </a:xfrm>
          <a:custGeom>
            <a:avLst/>
            <a:gdLst/>
            <a:ahLst/>
            <a:cxnLst/>
            <a:rect l="l" t="t" r="r" b="b"/>
            <a:pathLst>
              <a:path w="1834607" h="2202629">
                <a:moveTo>
                  <a:pt x="0" y="0"/>
                </a:moveTo>
                <a:lnTo>
                  <a:pt x="1834607" y="0"/>
                </a:lnTo>
                <a:lnTo>
                  <a:pt x="1834607" y="2202630"/>
                </a:lnTo>
                <a:lnTo>
                  <a:pt x="0" y="22026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144996" y="7396604"/>
            <a:ext cx="1767967" cy="2281248"/>
          </a:xfrm>
          <a:custGeom>
            <a:avLst/>
            <a:gdLst/>
            <a:ahLst/>
            <a:cxnLst/>
            <a:rect l="l" t="t" r="r" b="b"/>
            <a:pathLst>
              <a:path w="1767967" h="2281248">
                <a:moveTo>
                  <a:pt x="0" y="0"/>
                </a:moveTo>
                <a:lnTo>
                  <a:pt x="1767967" y="0"/>
                </a:lnTo>
                <a:lnTo>
                  <a:pt x="1767967" y="2281248"/>
                </a:lnTo>
                <a:lnTo>
                  <a:pt x="0" y="22812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284359" y="7200261"/>
            <a:ext cx="2031261" cy="2281248"/>
          </a:xfrm>
          <a:custGeom>
            <a:avLst/>
            <a:gdLst/>
            <a:ahLst/>
            <a:cxnLst/>
            <a:rect l="l" t="t" r="r" b="b"/>
            <a:pathLst>
              <a:path w="2031261" h="2281248">
                <a:moveTo>
                  <a:pt x="0" y="0"/>
                </a:moveTo>
                <a:lnTo>
                  <a:pt x="2031262" y="0"/>
                </a:lnTo>
                <a:lnTo>
                  <a:pt x="2031262" y="2281248"/>
                </a:lnTo>
                <a:lnTo>
                  <a:pt x="0" y="22812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036137" y="7215080"/>
            <a:ext cx="1913397" cy="2281248"/>
          </a:xfrm>
          <a:custGeom>
            <a:avLst/>
            <a:gdLst/>
            <a:ahLst/>
            <a:cxnLst/>
            <a:rect l="l" t="t" r="r" b="b"/>
            <a:pathLst>
              <a:path w="1913397" h="2281248">
                <a:moveTo>
                  <a:pt x="0" y="0"/>
                </a:moveTo>
                <a:lnTo>
                  <a:pt x="1913397" y="0"/>
                </a:lnTo>
                <a:lnTo>
                  <a:pt x="1913397" y="2281248"/>
                </a:lnTo>
                <a:lnTo>
                  <a:pt x="0" y="22812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161295" y="5143500"/>
            <a:ext cx="6974119" cy="4870958"/>
          </a:xfrm>
          <a:custGeom>
            <a:avLst/>
            <a:gdLst/>
            <a:ahLst/>
            <a:cxnLst/>
            <a:rect l="l" t="t" r="r" b="b"/>
            <a:pathLst>
              <a:path w="6974119" h="4870958">
                <a:moveTo>
                  <a:pt x="0" y="0"/>
                </a:moveTo>
                <a:lnTo>
                  <a:pt x="6974119" y="0"/>
                </a:lnTo>
                <a:lnTo>
                  <a:pt x="6974119" y="4870958"/>
                </a:lnTo>
                <a:lnTo>
                  <a:pt x="0" y="487095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737310" y="4226539"/>
            <a:ext cx="5378489" cy="726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83"/>
              </a:lnSpc>
              <a:spcBef>
                <a:spcPct val="0"/>
              </a:spcBef>
            </a:pPr>
            <a:r>
              <a:rPr lang="en-US" sz="4774" spc="319" dirty="0" err="1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武漢國中</a:t>
            </a:r>
            <a:r>
              <a:rPr lang="en-US" sz="4774" spc="319" dirty="0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  </a:t>
            </a:r>
            <a:r>
              <a:rPr lang="en-US" sz="4774" spc="319" dirty="0" err="1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林雅茜</a:t>
            </a:r>
            <a:endParaRPr lang="en-US" sz="4774" spc="319" dirty="0">
              <a:solidFill>
                <a:srgbClr val="000000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438401" y="1316175"/>
            <a:ext cx="12338672" cy="19841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348"/>
              </a:lnSpc>
              <a:spcBef>
                <a:spcPct val="0"/>
              </a:spcBef>
            </a:pPr>
            <a:r>
              <a:rPr lang="en-US" sz="13105" spc="878" dirty="0" err="1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武中英語加油站</a:t>
            </a:r>
            <a:endParaRPr lang="en-US" sz="13105" spc="878" dirty="0">
              <a:solidFill>
                <a:srgbClr val="000000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61" t="-23305" r="-14326" b="-454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99932" y="1028700"/>
            <a:ext cx="14488135" cy="7426135"/>
          </a:xfrm>
          <a:custGeom>
            <a:avLst/>
            <a:gdLst/>
            <a:ahLst/>
            <a:cxnLst/>
            <a:rect l="l" t="t" r="r" b="b"/>
            <a:pathLst>
              <a:path w="14488135" h="7426135">
                <a:moveTo>
                  <a:pt x="0" y="0"/>
                </a:moveTo>
                <a:lnTo>
                  <a:pt x="14488136" y="0"/>
                </a:lnTo>
                <a:lnTo>
                  <a:pt x="14488136" y="7426135"/>
                </a:lnTo>
                <a:lnTo>
                  <a:pt x="0" y="74261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61" t="-23305" r="-14326" b="-454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3520" y="2640612"/>
            <a:ext cx="8028133" cy="6021100"/>
          </a:xfrm>
          <a:custGeom>
            <a:avLst/>
            <a:gdLst/>
            <a:ahLst/>
            <a:cxnLst/>
            <a:rect l="l" t="t" r="r" b="b"/>
            <a:pathLst>
              <a:path w="8028133" h="6021100">
                <a:moveTo>
                  <a:pt x="0" y="0"/>
                </a:moveTo>
                <a:lnTo>
                  <a:pt x="8028133" y="0"/>
                </a:lnTo>
                <a:lnTo>
                  <a:pt x="8028133" y="6021100"/>
                </a:lnTo>
                <a:lnTo>
                  <a:pt x="0" y="6021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622035" y="2640612"/>
            <a:ext cx="8028133" cy="6021100"/>
          </a:xfrm>
          <a:custGeom>
            <a:avLst/>
            <a:gdLst/>
            <a:ahLst/>
            <a:cxnLst/>
            <a:rect l="l" t="t" r="r" b="b"/>
            <a:pathLst>
              <a:path w="8028133" h="6021100">
                <a:moveTo>
                  <a:pt x="0" y="0"/>
                </a:moveTo>
                <a:lnTo>
                  <a:pt x="8028133" y="0"/>
                </a:lnTo>
                <a:lnTo>
                  <a:pt x="8028133" y="6021100"/>
                </a:lnTo>
                <a:lnTo>
                  <a:pt x="0" y="60211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88940" y="615740"/>
            <a:ext cx="1104915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6000">
                <a:solidFill>
                  <a:srgbClr val="236F84"/>
                </a:solidFill>
                <a:latin typeface="芫荽"/>
                <a:ea typeface="芫荽"/>
                <a:cs typeface="芫荽"/>
                <a:sym typeface="芫荽"/>
              </a:rPr>
              <a:t>第九節學習扶助練習拼讀字  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61" t="-23305" r="-14326" b="-4546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88116" y="715146"/>
            <a:ext cx="2001974" cy="2001974"/>
          </a:xfrm>
          <a:custGeom>
            <a:avLst/>
            <a:gdLst/>
            <a:ahLst/>
            <a:cxnLst/>
            <a:rect l="l" t="t" r="r" b="b"/>
            <a:pathLst>
              <a:path w="2669299" h="2669299">
                <a:moveTo>
                  <a:pt x="0" y="0"/>
                </a:moveTo>
                <a:lnTo>
                  <a:pt x="2669299" y="0"/>
                </a:lnTo>
                <a:lnTo>
                  <a:pt x="2669299" y="2669299"/>
                </a:lnTo>
                <a:lnTo>
                  <a:pt x="0" y="26692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200400" y="747911"/>
            <a:ext cx="6112136" cy="1592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236F84"/>
                </a:solidFill>
                <a:latin typeface="Jua"/>
                <a:ea typeface="Jua"/>
                <a:cs typeface="Jua"/>
                <a:sym typeface="Jua"/>
              </a:rPr>
              <a:t>8th Grade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345194" y="2450420"/>
            <a:ext cx="11164448" cy="549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99"/>
              </a:lnSpc>
            </a:pPr>
            <a:r>
              <a:rPr lang="en-US" sz="69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時間：週五早自修</a:t>
            </a:r>
          </a:p>
          <a:p>
            <a:pPr algn="l">
              <a:lnSpc>
                <a:spcPts val="11199"/>
              </a:lnSpc>
            </a:pPr>
            <a:r>
              <a:rPr lang="en-US" sz="69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內容：練習</a:t>
            </a:r>
            <a:r>
              <a:rPr lang="en-US" sz="6999" u="sng">
                <a:solidFill>
                  <a:srgbClr val="F75B3F"/>
                </a:solidFill>
                <a:latin typeface="芫荽"/>
                <a:ea typeface="芫荽"/>
                <a:cs typeface="芫荽"/>
                <a:sym typeface="芫荽"/>
              </a:rPr>
              <a:t>闖關區</a:t>
            </a:r>
          </a:p>
          <a:p>
            <a:pPr algn="l">
              <a:lnSpc>
                <a:spcPts val="11199"/>
              </a:lnSpc>
            </a:pPr>
            <a:r>
              <a:rPr lang="en-US" sz="69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        </a:t>
            </a:r>
            <a:r>
              <a:rPr lang="en-US" sz="6999" u="sng">
                <a:solidFill>
                  <a:srgbClr val="F75B3F"/>
                </a:solidFill>
                <a:latin typeface="芫荽"/>
                <a:ea typeface="芫荽"/>
                <a:cs typeface="芫荽"/>
                <a:sym typeface="芫荽"/>
              </a:rPr>
              <a:t>1.英選中</a:t>
            </a:r>
          </a:p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        </a:t>
            </a:r>
            <a:r>
              <a:rPr lang="en-US" sz="6999" u="sng">
                <a:solidFill>
                  <a:srgbClr val="F75B3F"/>
                </a:solidFill>
                <a:latin typeface="芫荽"/>
                <a:ea typeface="芫荽"/>
                <a:cs typeface="芫荽"/>
                <a:sym typeface="芫荽"/>
              </a:rPr>
              <a:t>2.文意選擇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61" t="-23305" r="-14326" b="-454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2057" y="876086"/>
            <a:ext cx="16910755" cy="8700067"/>
          </a:xfrm>
          <a:custGeom>
            <a:avLst/>
            <a:gdLst/>
            <a:ahLst/>
            <a:cxnLst/>
            <a:rect l="l" t="t" r="r" b="b"/>
            <a:pathLst>
              <a:path w="16910755" h="8700067">
                <a:moveTo>
                  <a:pt x="0" y="0"/>
                </a:moveTo>
                <a:lnTo>
                  <a:pt x="16910756" y="0"/>
                </a:lnTo>
                <a:lnTo>
                  <a:pt x="16910756" y="8700067"/>
                </a:lnTo>
                <a:lnTo>
                  <a:pt x="0" y="87000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61" t="-23305" r="-14326" b="-454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5870" y="533901"/>
            <a:ext cx="1702870" cy="1715345"/>
          </a:xfrm>
          <a:custGeom>
            <a:avLst/>
            <a:gdLst/>
            <a:ahLst/>
            <a:cxnLst/>
            <a:rect l="l" t="t" r="r" b="b"/>
            <a:pathLst>
              <a:path w="1702870" h="1715345">
                <a:moveTo>
                  <a:pt x="0" y="0"/>
                </a:moveTo>
                <a:lnTo>
                  <a:pt x="1702869" y="0"/>
                </a:lnTo>
                <a:lnTo>
                  <a:pt x="1702869" y="1715345"/>
                </a:lnTo>
                <a:lnTo>
                  <a:pt x="0" y="17153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964463" y="2249246"/>
            <a:ext cx="5352229" cy="7745341"/>
          </a:xfrm>
          <a:custGeom>
            <a:avLst/>
            <a:gdLst/>
            <a:ahLst/>
            <a:cxnLst/>
            <a:rect l="l" t="t" r="r" b="b"/>
            <a:pathLst>
              <a:path w="5352229" h="7745341">
                <a:moveTo>
                  <a:pt x="0" y="0"/>
                </a:moveTo>
                <a:lnTo>
                  <a:pt x="5352229" y="0"/>
                </a:lnTo>
                <a:lnTo>
                  <a:pt x="5352229" y="7745341"/>
                </a:lnTo>
                <a:lnTo>
                  <a:pt x="0" y="7745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517864" y="2249246"/>
            <a:ext cx="5939622" cy="7745341"/>
          </a:xfrm>
          <a:custGeom>
            <a:avLst/>
            <a:gdLst/>
            <a:ahLst/>
            <a:cxnLst/>
            <a:rect l="l" t="t" r="r" b="b"/>
            <a:pathLst>
              <a:path w="5939622" h="7745341">
                <a:moveTo>
                  <a:pt x="0" y="0"/>
                </a:moveTo>
                <a:lnTo>
                  <a:pt x="5939623" y="0"/>
                </a:lnTo>
                <a:lnTo>
                  <a:pt x="5939623" y="7745341"/>
                </a:lnTo>
                <a:lnTo>
                  <a:pt x="0" y="77453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057400" y="702599"/>
            <a:ext cx="13067805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 err="1">
                <a:solidFill>
                  <a:srgbClr val="236F84"/>
                </a:solidFill>
                <a:latin typeface="芫荽"/>
                <a:ea typeface="芫荽"/>
                <a:cs typeface="芫荽"/>
                <a:sym typeface="芫荽"/>
              </a:rPr>
              <a:t>2000單字書&amp;成績登記本</a:t>
            </a:r>
            <a:endParaRPr lang="en-US" sz="8000" dirty="0">
              <a:solidFill>
                <a:srgbClr val="236F84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61" t="-23305" r="-14326" b="-454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1807" y="1769007"/>
            <a:ext cx="14501492" cy="7489293"/>
          </a:xfrm>
          <a:custGeom>
            <a:avLst/>
            <a:gdLst/>
            <a:ahLst/>
            <a:cxnLst/>
            <a:rect l="l" t="t" r="r" b="b"/>
            <a:pathLst>
              <a:path w="14501492" h="7489293">
                <a:moveTo>
                  <a:pt x="0" y="0"/>
                </a:moveTo>
                <a:lnTo>
                  <a:pt x="14501493" y="0"/>
                </a:lnTo>
                <a:lnTo>
                  <a:pt x="14501493" y="7489293"/>
                </a:lnTo>
                <a:lnTo>
                  <a:pt x="0" y="7489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4960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91807" y="333375"/>
            <a:ext cx="12241673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6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第九節學習扶助練習基礎300單字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61" t="-23305" r="-14326" b="-454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827288"/>
            <a:ext cx="15312139" cy="7702027"/>
          </a:xfrm>
          <a:custGeom>
            <a:avLst/>
            <a:gdLst/>
            <a:ahLst/>
            <a:cxnLst/>
            <a:rect l="l" t="t" r="r" b="b"/>
            <a:pathLst>
              <a:path w="15312139" h="7702027">
                <a:moveTo>
                  <a:pt x="0" y="0"/>
                </a:moveTo>
                <a:lnTo>
                  <a:pt x="15312139" y="0"/>
                </a:lnTo>
                <a:lnTo>
                  <a:pt x="15312139" y="7702026"/>
                </a:lnTo>
                <a:lnTo>
                  <a:pt x="0" y="77020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4583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33375"/>
            <a:ext cx="8785576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6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7年級第八節練習2000單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61" t="-23305" r="-14326" b="-454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905403"/>
            <a:ext cx="11521063" cy="6974175"/>
          </a:xfrm>
          <a:custGeom>
            <a:avLst/>
            <a:gdLst/>
            <a:ahLst/>
            <a:cxnLst/>
            <a:rect l="l" t="t" r="r" b="b"/>
            <a:pathLst>
              <a:path w="11521063" h="6974175">
                <a:moveTo>
                  <a:pt x="0" y="0"/>
                </a:moveTo>
                <a:lnTo>
                  <a:pt x="11521063" y="0"/>
                </a:lnTo>
                <a:lnTo>
                  <a:pt x="11521063" y="6974175"/>
                </a:lnTo>
                <a:lnTo>
                  <a:pt x="0" y="69741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456807"/>
            <a:ext cx="944388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6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7年級第八節練習課本單字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61" t="-23305" r="-14326" b="-454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046510"/>
            <a:ext cx="15284922" cy="7211790"/>
          </a:xfrm>
          <a:custGeom>
            <a:avLst/>
            <a:gdLst/>
            <a:ahLst/>
            <a:cxnLst/>
            <a:rect l="l" t="t" r="r" b="b"/>
            <a:pathLst>
              <a:path w="15284922" h="7211790">
                <a:moveTo>
                  <a:pt x="0" y="0"/>
                </a:moveTo>
                <a:lnTo>
                  <a:pt x="15284922" y="0"/>
                </a:lnTo>
                <a:lnTo>
                  <a:pt x="15284922" y="7211790"/>
                </a:lnTo>
                <a:lnTo>
                  <a:pt x="0" y="7211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77" b="-6317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20960" y="412750"/>
            <a:ext cx="5041471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6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8年級早自修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61" t="-23305" r="-14326" b="-4546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03776"/>
            <a:ext cx="8419745" cy="298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50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成績查詢</a:t>
            </a:r>
            <a:r>
              <a:rPr lang="en-US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：</a:t>
            </a:r>
          </a:p>
          <a:p>
            <a:pPr algn="l">
              <a:lnSpc>
                <a:spcPts val="8000"/>
              </a:lnSpc>
            </a:pPr>
            <a:r>
              <a:rPr lang="en-US" sz="50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1.可線上立即查詢學生成績</a:t>
            </a:r>
            <a:endParaRPr lang="en-US" sz="5000" dirty="0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  <a:p>
            <a:pPr algn="l">
              <a:lnSpc>
                <a:spcPts val="8000"/>
              </a:lnSpc>
            </a:pPr>
            <a:r>
              <a:rPr lang="en-US" sz="50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2.可匯出excel檔</a:t>
            </a:r>
            <a:endParaRPr lang="en-US" sz="5000" dirty="0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61" t="-23305" r="-14326" b="-4546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1028700"/>
            <a:ext cx="2001974" cy="2001974"/>
          </a:xfrm>
          <a:custGeom>
            <a:avLst/>
            <a:gdLst/>
            <a:ahLst/>
            <a:cxnLst/>
            <a:rect l="l" t="t" r="r" b="b"/>
            <a:pathLst>
              <a:path w="2669299" h="2669299">
                <a:moveTo>
                  <a:pt x="0" y="0"/>
                </a:moveTo>
                <a:lnTo>
                  <a:pt x="2669299" y="0"/>
                </a:lnTo>
                <a:lnTo>
                  <a:pt x="2669299" y="2669299"/>
                </a:lnTo>
                <a:lnTo>
                  <a:pt x="0" y="26692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672578" y="1050546"/>
            <a:ext cx="7700352" cy="1592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236F84"/>
                </a:solidFill>
                <a:latin typeface="Jua"/>
                <a:ea typeface="Jua"/>
                <a:cs typeface="Jua"/>
                <a:sym typeface="Jua"/>
              </a:rPr>
              <a:t>7th Grade</a:t>
            </a:r>
          </a:p>
        </p:txBody>
      </p:sp>
      <p:sp>
        <p:nvSpPr>
          <p:cNvPr id="7" name="Freeform 7"/>
          <p:cNvSpPr/>
          <p:nvPr/>
        </p:nvSpPr>
        <p:spPr>
          <a:xfrm>
            <a:off x="1028700" y="5834199"/>
            <a:ext cx="2001974" cy="2001974"/>
          </a:xfrm>
          <a:custGeom>
            <a:avLst/>
            <a:gdLst/>
            <a:ahLst/>
            <a:cxnLst/>
            <a:rect l="l" t="t" r="r" b="b"/>
            <a:pathLst>
              <a:path w="2669299" h="2669299">
                <a:moveTo>
                  <a:pt x="0" y="0"/>
                </a:moveTo>
                <a:lnTo>
                  <a:pt x="2669299" y="0"/>
                </a:lnTo>
                <a:lnTo>
                  <a:pt x="2669299" y="2669299"/>
                </a:lnTo>
                <a:lnTo>
                  <a:pt x="0" y="26692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200400" y="5834199"/>
            <a:ext cx="7014552" cy="1592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236F84"/>
                </a:solidFill>
                <a:latin typeface="Jua"/>
                <a:ea typeface="Jua"/>
                <a:cs typeface="Jua"/>
                <a:sym typeface="Jua"/>
              </a:rPr>
              <a:t>8th Grade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585779" y="2763974"/>
            <a:ext cx="6769945" cy="2749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99"/>
              </a:lnSpc>
            </a:pPr>
            <a:r>
              <a:rPr lang="en-US" sz="6999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第八節輔導課</a:t>
            </a:r>
            <a:endParaRPr lang="en-US" sz="6999" dirty="0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  <a:p>
            <a:pPr algn="l">
              <a:lnSpc>
                <a:spcPts val="11199"/>
              </a:lnSpc>
            </a:pPr>
            <a:r>
              <a:rPr lang="en-US" sz="6999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第九節學習扶助</a:t>
            </a:r>
            <a:endParaRPr lang="en-US" sz="6999" dirty="0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585779" y="7569473"/>
            <a:ext cx="6769945" cy="1330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99"/>
              </a:lnSpc>
            </a:pPr>
            <a:r>
              <a:rPr lang="en-US" sz="69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週五早自修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61" t="-23305" r="-14326" b="-454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3436" y="1649541"/>
            <a:ext cx="14834706" cy="8030818"/>
          </a:xfrm>
          <a:custGeom>
            <a:avLst/>
            <a:gdLst/>
            <a:ahLst/>
            <a:cxnLst/>
            <a:rect l="l" t="t" r="r" b="b"/>
            <a:pathLst>
              <a:path w="14834706" h="8030818">
                <a:moveTo>
                  <a:pt x="0" y="0"/>
                </a:moveTo>
                <a:lnTo>
                  <a:pt x="14834705" y="0"/>
                </a:lnTo>
                <a:lnTo>
                  <a:pt x="14834705" y="8030818"/>
                </a:lnTo>
                <a:lnTo>
                  <a:pt x="0" y="80308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33375"/>
            <a:ext cx="7458448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6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教師可線上出題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61" t="-23305" r="-14326" b="-454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5870" y="533901"/>
            <a:ext cx="1702870" cy="1715345"/>
          </a:xfrm>
          <a:custGeom>
            <a:avLst/>
            <a:gdLst/>
            <a:ahLst/>
            <a:cxnLst/>
            <a:rect l="l" t="t" r="r" b="b"/>
            <a:pathLst>
              <a:path w="1702870" h="1715345">
                <a:moveTo>
                  <a:pt x="0" y="0"/>
                </a:moveTo>
                <a:lnTo>
                  <a:pt x="1702869" y="0"/>
                </a:lnTo>
                <a:lnTo>
                  <a:pt x="1702869" y="1715345"/>
                </a:lnTo>
                <a:lnTo>
                  <a:pt x="0" y="17153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743200" y="702598"/>
            <a:ext cx="10146580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 dirty="0" err="1">
                <a:solidFill>
                  <a:srgbClr val="236F84"/>
                </a:solidFill>
                <a:latin typeface="芫荽"/>
                <a:ea typeface="芫荽"/>
                <a:cs typeface="芫荽"/>
                <a:sym typeface="芫荽"/>
              </a:rPr>
              <a:t>英語加油站使用心得</a:t>
            </a:r>
            <a:endParaRPr lang="en-US" sz="8000" dirty="0">
              <a:solidFill>
                <a:srgbClr val="236F84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137626" y="2238376"/>
            <a:ext cx="14645033" cy="5343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400"/>
              </a:lnSpc>
            </a:pPr>
            <a:r>
              <a:rPr lang="en-US" sz="80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1.提供差異化學習、自主學習</a:t>
            </a:r>
            <a:endParaRPr lang="en-US" sz="8000" dirty="0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  <a:p>
            <a:pPr algn="l">
              <a:lnSpc>
                <a:spcPts val="14400"/>
              </a:lnSpc>
            </a:pPr>
            <a:r>
              <a:rPr lang="en-US" sz="80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2.增加單字練習量</a:t>
            </a:r>
            <a:endParaRPr lang="en-US" sz="8000" dirty="0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  <a:p>
            <a:pPr algn="l">
              <a:lnSpc>
                <a:spcPts val="14400"/>
              </a:lnSpc>
            </a:pPr>
            <a:r>
              <a:rPr lang="en-US" sz="80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3.須安排每週進度督促學生完成</a:t>
            </a:r>
            <a:endParaRPr lang="en-US" sz="8000" dirty="0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61" t="-23305" r="-14326" b="-454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1323" y="337855"/>
            <a:ext cx="14384095" cy="9611290"/>
          </a:xfrm>
          <a:custGeom>
            <a:avLst/>
            <a:gdLst/>
            <a:ahLst/>
            <a:cxnLst/>
            <a:rect l="l" t="t" r="r" b="b"/>
            <a:pathLst>
              <a:path w="14384095" h="9611290">
                <a:moveTo>
                  <a:pt x="0" y="0"/>
                </a:moveTo>
                <a:lnTo>
                  <a:pt x="14384095" y="0"/>
                </a:lnTo>
                <a:lnTo>
                  <a:pt x="14384095" y="9611290"/>
                </a:lnTo>
                <a:lnTo>
                  <a:pt x="0" y="96112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61" t="-23305" r="-14326" b="-4546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3593" y="376700"/>
            <a:ext cx="1723162" cy="1723162"/>
          </a:xfrm>
          <a:custGeom>
            <a:avLst/>
            <a:gdLst/>
            <a:ahLst/>
            <a:cxnLst/>
            <a:rect l="l" t="t" r="r" b="b"/>
            <a:pathLst>
              <a:path w="2297549" h="2297549">
                <a:moveTo>
                  <a:pt x="0" y="0"/>
                </a:moveTo>
                <a:lnTo>
                  <a:pt x="2297549" y="0"/>
                </a:lnTo>
                <a:lnTo>
                  <a:pt x="2297549" y="2297549"/>
                </a:lnTo>
                <a:lnTo>
                  <a:pt x="0" y="2297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50348" y="502776"/>
            <a:ext cx="5469992" cy="1375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50"/>
              </a:lnSpc>
            </a:pPr>
            <a:r>
              <a:rPr lang="en-US" sz="8607" dirty="0">
                <a:solidFill>
                  <a:srgbClr val="236F84"/>
                </a:solidFill>
                <a:latin typeface="Jua"/>
                <a:ea typeface="Jua"/>
                <a:cs typeface="Jua"/>
                <a:sym typeface="Jua"/>
              </a:rPr>
              <a:t>7th Grade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65890" y="2219325"/>
            <a:ext cx="16362744" cy="703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95400" lvl="1" indent="-647700" algn="l">
              <a:lnSpc>
                <a:spcPts val="9600"/>
              </a:lnSpc>
              <a:buFont typeface="Arial"/>
              <a:buChar char="•"/>
            </a:pPr>
            <a:r>
              <a:rPr lang="en-US" sz="6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時間：第八節</a:t>
            </a:r>
          </a:p>
          <a:p>
            <a:pPr marL="1295400" lvl="1" indent="-647700" algn="l">
              <a:lnSpc>
                <a:spcPts val="9600"/>
              </a:lnSpc>
              <a:buFont typeface="Arial"/>
              <a:buChar char="•"/>
            </a:pPr>
            <a:r>
              <a:rPr lang="en-US" sz="6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課程：</a:t>
            </a:r>
          </a:p>
          <a:p>
            <a:pPr algn="l">
              <a:lnSpc>
                <a:spcPts val="9600"/>
              </a:lnSpc>
            </a:pPr>
            <a:r>
              <a:rPr lang="en-US" sz="6000">
                <a:solidFill>
                  <a:srgbClr val="236F84"/>
                </a:solidFill>
                <a:latin typeface="芫荽"/>
                <a:ea typeface="芫荽"/>
                <a:cs typeface="芫荽"/>
                <a:sym typeface="芫荽"/>
              </a:rPr>
              <a:t>     </a:t>
            </a:r>
            <a:r>
              <a:rPr lang="en-US" sz="6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1.熟悉</a:t>
            </a:r>
            <a:r>
              <a:rPr lang="en-US" sz="6000" u="sng">
                <a:solidFill>
                  <a:srgbClr val="F75B3F"/>
                </a:solidFill>
                <a:latin typeface="芫荽"/>
                <a:ea typeface="芫荽"/>
                <a:cs typeface="芫荽"/>
                <a:sym typeface="芫荽"/>
              </a:rPr>
              <a:t>網站的使用</a:t>
            </a:r>
          </a:p>
          <a:p>
            <a:pPr algn="l">
              <a:lnSpc>
                <a:spcPts val="9600"/>
              </a:lnSpc>
            </a:pPr>
            <a:r>
              <a:rPr lang="en-US" sz="6000">
                <a:solidFill>
                  <a:srgbClr val="236F84"/>
                </a:solidFill>
                <a:latin typeface="芫荽"/>
                <a:ea typeface="芫荽"/>
                <a:cs typeface="芫荽"/>
                <a:sym typeface="芫荽"/>
              </a:rPr>
              <a:t>     </a:t>
            </a:r>
            <a:r>
              <a:rPr lang="en-US" sz="6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2.練習</a:t>
            </a:r>
            <a:r>
              <a:rPr lang="en-US" sz="6000" u="sng">
                <a:solidFill>
                  <a:srgbClr val="F75B3F"/>
                </a:solidFill>
                <a:latin typeface="芫荽"/>
                <a:ea typeface="芫荽"/>
                <a:cs typeface="芫荽"/>
                <a:sym typeface="芫荽"/>
              </a:rPr>
              <a:t>1200單四種題型</a:t>
            </a:r>
          </a:p>
          <a:p>
            <a:pPr algn="l">
              <a:lnSpc>
                <a:spcPts val="8000"/>
              </a:lnSpc>
            </a:pPr>
            <a:r>
              <a:rPr lang="en-US" sz="5000">
                <a:solidFill>
                  <a:srgbClr val="236F84"/>
                </a:solidFill>
                <a:latin typeface="芫荽"/>
                <a:ea typeface="芫荽"/>
                <a:cs typeface="芫荽"/>
                <a:sym typeface="芫荽"/>
              </a:rPr>
              <a:t>         </a:t>
            </a: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英選中、中選英、填充題、文意選擇(中英對照)</a:t>
            </a:r>
          </a:p>
          <a:p>
            <a:pPr algn="l">
              <a:lnSpc>
                <a:spcPts val="9600"/>
              </a:lnSpc>
            </a:pPr>
            <a:r>
              <a:rPr lang="en-US" sz="6000">
                <a:solidFill>
                  <a:srgbClr val="236F84"/>
                </a:solidFill>
                <a:latin typeface="芫荽"/>
                <a:ea typeface="芫荽"/>
                <a:cs typeface="芫荽"/>
                <a:sym typeface="芫荽"/>
              </a:rPr>
              <a:t>     </a:t>
            </a:r>
            <a:r>
              <a:rPr lang="en-US" sz="6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3.練習</a:t>
            </a:r>
            <a:r>
              <a:rPr lang="en-US" sz="6000" u="sng">
                <a:solidFill>
                  <a:srgbClr val="F75B3F"/>
                </a:solidFill>
                <a:latin typeface="芫荽"/>
                <a:ea typeface="芫荽"/>
                <a:cs typeface="芫荽"/>
                <a:sym typeface="芫荽"/>
              </a:rPr>
              <a:t>課本單字-填充題題型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61" t="-23305" r="-14326" b="-454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7294" y="349198"/>
            <a:ext cx="10451246" cy="9588603"/>
          </a:xfrm>
          <a:custGeom>
            <a:avLst/>
            <a:gdLst/>
            <a:ahLst/>
            <a:cxnLst/>
            <a:rect l="l" t="t" r="r" b="b"/>
            <a:pathLst>
              <a:path w="10451246" h="9588603">
                <a:moveTo>
                  <a:pt x="0" y="0"/>
                </a:moveTo>
                <a:lnTo>
                  <a:pt x="10451245" y="0"/>
                </a:lnTo>
                <a:lnTo>
                  <a:pt x="10451245" y="9588604"/>
                </a:lnTo>
                <a:lnTo>
                  <a:pt x="0" y="95886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980112" y="1467196"/>
            <a:ext cx="5535853" cy="601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題型</a:t>
            </a:r>
          </a:p>
          <a:p>
            <a:pPr algn="l">
              <a:lnSpc>
                <a:spcPts val="8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A.英選中</a:t>
            </a:r>
          </a:p>
          <a:p>
            <a:pPr algn="l">
              <a:lnSpc>
                <a:spcPts val="8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B.中選英</a:t>
            </a:r>
          </a:p>
          <a:p>
            <a:pPr algn="l">
              <a:lnSpc>
                <a:spcPts val="8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C.填充題</a:t>
            </a:r>
          </a:p>
          <a:p>
            <a:pPr algn="l">
              <a:lnSpc>
                <a:spcPts val="8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D.文意選擇</a:t>
            </a:r>
          </a:p>
          <a:p>
            <a:pPr algn="l">
              <a:lnSpc>
                <a:spcPts val="8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  (中英對照) </a:t>
            </a:r>
            <a:r>
              <a:rPr lang="en-US" sz="5000">
                <a:solidFill>
                  <a:srgbClr val="236F84"/>
                </a:solidFill>
                <a:latin typeface="芫荽"/>
                <a:ea typeface="芫荽"/>
                <a:cs typeface="芫荽"/>
                <a:sym typeface="芫荽"/>
              </a:rPr>
              <a:t>   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61" t="-23305" r="-14326" b="-454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827455" y="2626678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5" y="0"/>
                </a:lnTo>
                <a:lnTo>
                  <a:pt x="7960895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88940" y="2626678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5" y="0"/>
                </a:lnTo>
                <a:lnTo>
                  <a:pt x="7960895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88940" y="615740"/>
            <a:ext cx="8909662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6000">
                <a:solidFill>
                  <a:srgbClr val="236F84"/>
                </a:solidFill>
                <a:latin typeface="芫荽"/>
                <a:ea typeface="芫荽"/>
                <a:cs typeface="芫荽"/>
                <a:sym typeface="芫荽"/>
              </a:rPr>
              <a:t>第八節使用英語加油站  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61" t="-23305" r="-14326" b="-4546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3593" y="376700"/>
            <a:ext cx="1723162" cy="1723162"/>
          </a:xfrm>
          <a:custGeom>
            <a:avLst/>
            <a:gdLst/>
            <a:ahLst/>
            <a:cxnLst/>
            <a:rect l="l" t="t" r="r" b="b"/>
            <a:pathLst>
              <a:path w="2297549" h="2297549">
                <a:moveTo>
                  <a:pt x="0" y="0"/>
                </a:moveTo>
                <a:lnTo>
                  <a:pt x="2297549" y="0"/>
                </a:lnTo>
                <a:lnTo>
                  <a:pt x="2297549" y="2297549"/>
                </a:lnTo>
                <a:lnTo>
                  <a:pt x="0" y="2297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50348" y="502776"/>
            <a:ext cx="5850992" cy="1375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50"/>
              </a:lnSpc>
            </a:pPr>
            <a:r>
              <a:rPr lang="en-US" sz="8607" dirty="0">
                <a:solidFill>
                  <a:srgbClr val="236F84"/>
                </a:solidFill>
                <a:latin typeface="Jua"/>
                <a:ea typeface="Jua"/>
                <a:cs typeface="Jua"/>
                <a:sym typeface="Jua"/>
              </a:rPr>
              <a:t>7th Grade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65890" y="2219325"/>
            <a:ext cx="16362744" cy="703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95400" lvl="1" indent="-647700" algn="l">
              <a:lnSpc>
                <a:spcPts val="9600"/>
              </a:lnSpc>
              <a:buFont typeface="Arial"/>
              <a:buChar char="•"/>
            </a:pPr>
            <a:r>
              <a:rPr lang="en-US" sz="60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時間：第八節</a:t>
            </a:r>
            <a:endParaRPr lang="en-US" sz="6000" dirty="0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  <a:p>
            <a:pPr marL="1295400" lvl="1" indent="-647700" algn="l">
              <a:lnSpc>
                <a:spcPts val="9600"/>
              </a:lnSpc>
              <a:buFont typeface="Arial"/>
              <a:buChar char="•"/>
            </a:pPr>
            <a:r>
              <a:rPr lang="en-US" sz="60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課程</a:t>
            </a:r>
            <a:r>
              <a:rPr lang="en-US" sz="6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：</a:t>
            </a:r>
          </a:p>
          <a:p>
            <a:pPr algn="l">
              <a:lnSpc>
                <a:spcPts val="9600"/>
              </a:lnSpc>
            </a:pPr>
            <a:r>
              <a:rPr lang="en-US" sz="6000" dirty="0">
                <a:solidFill>
                  <a:srgbClr val="236F84"/>
                </a:solidFill>
                <a:latin typeface="芫荽"/>
                <a:ea typeface="芫荽"/>
                <a:cs typeface="芫荽"/>
                <a:sym typeface="芫荽"/>
              </a:rPr>
              <a:t>     </a:t>
            </a:r>
            <a:r>
              <a:rPr lang="en-US" sz="60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1.熟悉</a:t>
            </a:r>
            <a:r>
              <a:rPr lang="en-US" sz="6000" u="sng" dirty="0" err="1">
                <a:solidFill>
                  <a:srgbClr val="F75B3F"/>
                </a:solidFill>
                <a:latin typeface="芫荽"/>
                <a:ea typeface="芫荽"/>
                <a:cs typeface="芫荽"/>
                <a:sym typeface="芫荽"/>
              </a:rPr>
              <a:t>網站的使用</a:t>
            </a:r>
            <a:endParaRPr lang="en-US" sz="6000" u="sng" dirty="0">
              <a:solidFill>
                <a:srgbClr val="F75B3F"/>
              </a:solidFill>
              <a:latin typeface="芫荽"/>
              <a:ea typeface="芫荽"/>
              <a:cs typeface="芫荽"/>
              <a:sym typeface="芫荽"/>
            </a:endParaRPr>
          </a:p>
          <a:p>
            <a:pPr algn="l">
              <a:lnSpc>
                <a:spcPts val="9600"/>
              </a:lnSpc>
            </a:pPr>
            <a:r>
              <a:rPr lang="en-US" sz="6000" dirty="0">
                <a:solidFill>
                  <a:srgbClr val="236F84"/>
                </a:solidFill>
                <a:latin typeface="芫荽"/>
                <a:ea typeface="芫荽"/>
                <a:cs typeface="芫荽"/>
                <a:sym typeface="芫荽"/>
              </a:rPr>
              <a:t>     </a:t>
            </a:r>
            <a:r>
              <a:rPr lang="en-US" sz="60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2.練習</a:t>
            </a:r>
            <a:r>
              <a:rPr lang="en-US" sz="6000" u="sng" dirty="0" err="1">
                <a:solidFill>
                  <a:srgbClr val="F75B3F"/>
                </a:solidFill>
                <a:latin typeface="芫荽"/>
                <a:ea typeface="芫荽"/>
                <a:cs typeface="芫荽"/>
                <a:sym typeface="芫荽"/>
              </a:rPr>
              <a:t>1200單四種題型</a:t>
            </a:r>
            <a:endParaRPr lang="en-US" sz="6000" u="sng" dirty="0">
              <a:solidFill>
                <a:srgbClr val="F75B3F"/>
              </a:solidFill>
              <a:latin typeface="芫荽"/>
              <a:ea typeface="芫荽"/>
              <a:cs typeface="芫荽"/>
              <a:sym typeface="芫荽"/>
            </a:endParaRPr>
          </a:p>
          <a:p>
            <a:pPr algn="l">
              <a:lnSpc>
                <a:spcPts val="8000"/>
              </a:lnSpc>
            </a:pPr>
            <a:r>
              <a:rPr lang="en-US" sz="5000" dirty="0">
                <a:solidFill>
                  <a:srgbClr val="236F84"/>
                </a:solidFill>
                <a:latin typeface="芫荽"/>
                <a:ea typeface="芫荽"/>
                <a:cs typeface="芫荽"/>
                <a:sym typeface="芫荽"/>
              </a:rPr>
              <a:t>         </a:t>
            </a:r>
            <a:r>
              <a:rPr lang="en-US" sz="50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英選中、中選英、填充題、文意選擇</a:t>
            </a:r>
            <a:r>
              <a:rPr lang="en-US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(</a:t>
            </a:r>
            <a:r>
              <a:rPr lang="en-US" sz="50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中英對照</a:t>
            </a:r>
            <a:r>
              <a:rPr lang="en-US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)</a:t>
            </a:r>
          </a:p>
          <a:p>
            <a:pPr algn="l">
              <a:lnSpc>
                <a:spcPts val="9600"/>
              </a:lnSpc>
            </a:pPr>
            <a:r>
              <a:rPr lang="en-US" sz="6000" dirty="0">
                <a:solidFill>
                  <a:srgbClr val="236F84"/>
                </a:solidFill>
                <a:latin typeface="芫荽"/>
                <a:ea typeface="芫荽"/>
                <a:cs typeface="芫荽"/>
                <a:sym typeface="芫荽"/>
              </a:rPr>
              <a:t>     </a:t>
            </a:r>
            <a:r>
              <a:rPr lang="en-US" sz="60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3.練習</a:t>
            </a:r>
            <a:r>
              <a:rPr lang="en-US" sz="6000" u="sng" dirty="0" err="1">
                <a:solidFill>
                  <a:srgbClr val="F75B3F"/>
                </a:solidFill>
                <a:latin typeface="芫荽"/>
                <a:ea typeface="芫荽"/>
                <a:cs typeface="芫荽"/>
                <a:sym typeface="芫荽"/>
              </a:rPr>
              <a:t>課本單字-填充題題型</a:t>
            </a:r>
            <a:endParaRPr lang="en-US" sz="6000" u="sng" dirty="0">
              <a:solidFill>
                <a:srgbClr val="F75B3F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61" t="-23305" r="-14326" b="-454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3754" y="733753"/>
            <a:ext cx="17302833" cy="8182071"/>
          </a:xfrm>
          <a:custGeom>
            <a:avLst/>
            <a:gdLst/>
            <a:ahLst/>
            <a:cxnLst/>
            <a:rect l="l" t="t" r="r" b="b"/>
            <a:pathLst>
              <a:path w="17302833" h="8182071">
                <a:moveTo>
                  <a:pt x="0" y="0"/>
                </a:moveTo>
                <a:lnTo>
                  <a:pt x="17302833" y="0"/>
                </a:lnTo>
                <a:lnTo>
                  <a:pt x="17302833" y="8182071"/>
                </a:lnTo>
                <a:lnTo>
                  <a:pt x="0" y="81820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44215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61" t="-23305" r="-14326" b="-4546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3593" y="376700"/>
            <a:ext cx="1723162" cy="1723162"/>
          </a:xfrm>
          <a:custGeom>
            <a:avLst/>
            <a:gdLst/>
            <a:ahLst/>
            <a:cxnLst/>
            <a:rect l="l" t="t" r="r" b="b"/>
            <a:pathLst>
              <a:path w="2297549" h="2297549">
                <a:moveTo>
                  <a:pt x="0" y="0"/>
                </a:moveTo>
                <a:lnTo>
                  <a:pt x="2297549" y="0"/>
                </a:lnTo>
                <a:lnTo>
                  <a:pt x="2297549" y="2297549"/>
                </a:lnTo>
                <a:lnTo>
                  <a:pt x="0" y="2297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60180" y="525001"/>
            <a:ext cx="5546192" cy="1375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50"/>
              </a:lnSpc>
            </a:pPr>
            <a:r>
              <a:rPr lang="en-US" sz="8607" dirty="0">
                <a:solidFill>
                  <a:srgbClr val="236F84"/>
                </a:solidFill>
                <a:latin typeface="Jua"/>
                <a:ea typeface="Jua"/>
                <a:cs typeface="Jua"/>
                <a:sym typeface="Jua"/>
              </a:rPr>
              <a:t>7th Grade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65890" y="2219325"/>
            <a:ext cx="13688383" cy="685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95400" lvl="1" indent="-647700" algn="l">
              <a:lnSpc>
                <a:spcPts val="9600"/>
              </a:lnSpc>
              <a:buFont typeface="Arial"/>
              <a:buChar char="•"/>
            </a:pPr>
            <a:r>
              <a:rPr lang="en-US" sz="6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時間：第九節學習扶助</a:t>
            </a:r>
          </a:p>
          <a:p>
            <a:pPr marL="1295400" lvl="1" indent="-647700" algn="l">
              <a:lnSpc>
                <a:spcPts val="9600"/>
              </a:lnSpc>
              <a:buFont typeface="Arial"/>
              <a:buChar char="•"/>
            </a:pPr>
            <a:r>
              <a:rPr lang="en-US" sz="6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課程：</a:t>
            </a:r>
          </a:p>
          <a:p>
            <a:pPr algn="l">
              <a:lnSpc>
                <a:spcPts val="9600"/>
              </a:lnSpc>
            </a:pPr>
            <a:r>
              <a:rPr lang="en-US" sz="6000">
                <a:solidFill>
                  <a:srgbClr val="236F84"/>
                </a:solidFill>
                <a:latin typeface="芫荽"/>
                <a:ea typeface="芫荽"/>
                <a:cs typeface="芫荽"/>
                <a:sym typeface="芫荽"/>
              </a:rPr>
              <a:t>     </a:t>
            </a:r>
            <a:r>
              <a:rPr lang="en-US" sz="6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1.練習</a:t>
            </a:r>
            <a:r>
              <a:rPr lang="en-US" sz="6000" u="sng">
                <a:solidFill>
                  <a:srgbClr val="F75B3F"/>
                </a:solidFill>
                <a:latin typeface="芫荽"/>
                <a:ea typeface="芫荽"/>
                <a:cs typeface="芫荽"/>
                <a:sym typeface="芫荽"/>
              </a:rPr>
              <a:t>A.拼讀字</a:t>
            </a:r>
            <a:r>
              <a:rPr lang="en-US" sz="6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---完成基礎300單</a:t>
            </a:r>
          </a:p>
          <a:p>
            <a:pPr algn="l">
              <a:lnSpc>
                <a:spcPts val="9600"/>
              </a:lnSpc>
            </a:pPr>
            <a:r>
              <a:rPr lang="en-US" sz="6000">
                <a:solidFill>
                  <a:srgbClr val="236F84"/>
                </a:solidFill>
                <a:latin typeface="芫荽"/>
                <a:ea typeface="芫荽"/>
                <a:cs typeface="芫荽"/>
                <a:sym typeface="芫荽"/>
              </a:rPr>
              <a:t>     </a:t>
            </a:r>
            <a:r>
              <a:rPr lang="en-US" sz="6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2.</a:t>
            </a:r>
            <a:r>
              <a:rPr lang="en-US" sz="6000" u="sng">
                <a:solidFill>
                  <a:srgbClr val="F75B3F"/>
                </a:solidFill>
                <a:latin typeface="芫荽"/>
                <a:ea typeface="芫荽"/>
                <a:cs typeface="芫荽"/>
                <a:sym typeface="芫荽"/>
              </a:rPr>
              <a:t>差異化學習</a:t>
            </a:r>
          </a:p>
          <a:p>
            <a:pPr algn="l">
              <a:lnSpc>
                <a:spcPts val="8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        待加強-練單字</a:t>
            </a:r>
          </a:p>
          <a:p>
            <a:pPr algn="l">
              <a:lnSpc>
                <a:spcPts val="8000"/>
              </a:lnSpc>
            </a:pPr>
            <a:r>
              <a:rPr lang="en-US" sz="50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        進階-練例句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181</Words>
  <Application>Microsoft Office PowerPoint</Application>
  <PresentationFormat>自訂</PresentationFormat>
  <Paragraphs>54</Paragraphs>
  <Slides>21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7" baseType="lpstr">
      <vt:lpstr>Jua</vt:lpstr>
      <vt:lpstr>可画动感隶书</vt:lpstr>
      <vt:lpstr>Arial</vt:lpstr>
      <vt:lpstr>芫荽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1131218-武中英語加油站分享-林雅茜</dc:title>
  <dc:creator>admin</dc:creator>
  <cp:lastModifiedBy>admin</cp:lastModifiedBy>
  <cp:revision>4</cp:revision>
  <dcterms:created xsi:type="dcterms:W3CDTF">2006-08-16T00:00:00Z</dcterms:created>
  <dcterms:modified xsi:type="dcterms:W3CDTF">2024-12-18T06:17:40Z</dcterms:modified>
  <dc:identifier>DAGZPJUNjZk</dc:identifier>
</cp:coreProperties>
</file>